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6" r:id="rId4"/>
    <p:sldId id="259" r:id="rId5"/>
    <p:sldId id="263" r:id="rId6"/>
    <p:sldId id="264" r:id="rId7"/>
    <p:sldId id="265" r:id="rId8"/>
    <p:sldId id="260" r:id="rId9"/>
    <p:sldId id="261" r:id="rId10"/>
    <p:sldId id="262" r:id="rId11"/>
    <p:sldId id="266" r:id="rId12"/>
    <p:sldId id="267" r:id="rId13"/>
    <p:sldId id="269" r:id="rId14"/>
    <p:sldId id="270" r:id="rId15"/>
    <p:sldId id="271" r:id="rId16"/>
  </p:sldIdLst>
  <p:sldSz cx="9144000" cy="6858000" type="screen4x3"/>
  <p:notesSz cx="6858000" cy="9144000"/>
  <p:custDataLst>
    <p:tags r:id="rId17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65" autoAdjust="0"/>
    <p:restoredTop sz="94607" autoAdjust="0"/>
  </p:normalViewPr>
  <p:slideViewPr>
    <p:cSldViewPr>
      <p:cViewPr>
        <p:scale>
          <a:sx n="100" d="100"/>
          <a:sy n="100" d="100"/>
        </p:scale>
        <p:origin x="-516" y="107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3736200" cy="737362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tags" Target="tags/tag1.xml" /><Relationship Id="rId18" Type="http://schemas.openxmlformats.org/officeDocument/2006/relationships/presProps" Target="presProps.xml" /><Relationship Id="rId19" Type="http://schemas.openxmlformats.org/officeDocument/2006/relationships/viewProps" Target="viewProps.xml" /><Relationship Id="rId2" Type="http://schemas.openxmlformats.org/officeDocument/2006/relationships/slide" Target="slides/slide1.xml" /><Relationship Id="rId20" Type="http://schemas.openxmlformats.org/officeDocument/2006/relationships/theme" Target="theme/theme1.xml" /><Relationship Id="rId21" Type="http://schemas.openxmlformats.org/officeDocument/2006/relationships/tableStyles" Target="tableStyles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19.11.2025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t>19.11.2025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2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3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4.jpeg" /><Relationship Id="rId4" Type="http://schemas.openxmlformats.org/officeDocument/2006/relationships/image" Target="../media/image5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6.jpeg" /><Relationship Id="rId4" Type="http://schemas.openxmlformats.org/officeDocument/2006/relationships/image" Target="../media/image7.jpeg" /><Relationship Id="rId5" Type="http://schemas.openxmlformats.org/officeDocument/2006/relationships/image" Target="../media/image8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9.jpeg" /><Relationship Id="rId4" Type="http://schemas.openxmlformats.org/officeDocument/2006/relationships/image" Target="../media/image10.jpeg" /><Relationship Id="rId5" Type="http://schemas.openxmlformats.org/officeDocument/2006/relationships/image" Target="../media/image11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12.jpeg" /><Relationship Id="rId4" Type="http://schemas.openxmlformats.org/officeDocument/2006/relationships/image" Target="../media/image13.jpeg" /><Relationship Id="rId5" Type="http://schemas.openxmlformats.org/officeDocument/2006/relationships/image" Target="../media/image14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15.jpeg" /><Relationship Id="rId4" Type="http://schemas.openxmlformats.org/officeDocument/2006/relationships/image" Target="../media/image16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17.jpeg" /><Relationship Id="rId4" Type="http://schemas.openxmlformats.org/officeDocument/2006/relationships/image" Target="../media/image18.jpeg" /><Relationship Id="rId5" Type="http://schemas.openxmlformats.org/officeDocument/2006/relationships/image" Target="../media/image19.jpeg" /><Relationship Id="rId6" Type="http://schemas.openxmlformats.org/officeDocument/2006/relationships/image" Target="../media/image20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21.jpeg" /><Relationship Id="rId4" Type="http://schemas.openxmlformats.org/officeDocument/2006/relationships/image" Target="../media/image22.jpeg" /><Relationship Id="rId5" Type="http://schemas.openxmlformats.org/officeDocument/2006/relationships/image" Target="../media/image23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24.jpeg" /><Relationship Id="rId4" Type="http://schemas.openxmlformats.org/officeDocument/2006/relationships/image" Target="../media/image25.jpeg" /><Relationship Id="rId5" Type="http://schemas.openxmlformats.org/officeDocument/2006/relationships/image" Target="../media/image26.jpeg" /><Relationship Id="rId6" Type="http://schemas.openxmlformats.org/officeDocument/2006/relationships/image" Target="../media/image27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28.jpeg" /><Relationship Id="rId4" Type="http://schemas.openxmlformats.org/officeDocument/2006/relationships/image" Target="../media/image29.jpeg" /><Relationship Id="rId5" Type="http://schemas.openxmlformats.org/officeDocument/2006/relationships/image" Target="../media/image30.jpeg" /><Relationship Id="rId6" Type="http://schemas.openxmlformats.org/officeDocument/2006/relationships/image" Target="../media/image31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32.jpeg" /><Relationship Id="rId4" Type="http://schemas.openxmlformats.org/officeDocument/2006/relationships/image" Target="../media/image33.jpeg" /><Relationship Id="rId5" Type="http://schemas.openxmlformats.org/officeDocument/2006/relationships/image" Target="../media/image34.jpeg" /><Relationship Id="rId6" Type="http://schemas.openxmlformats.org/officeDocument/2006/relationships/image" Target="../media/image35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36.jpeg" /><Relationship Id="rId4" Type="http://schemas.openxmlformats.org/officeDocument/2006/relationships/image" Target="../media/image37.jpeg" /><Relationship Id="rId5" Type="http://schemas.openxmlformats.org/officeDocument/2006/relationships/image" Target="../media/image38.jpeg" /><Relationship Id="rId6" Type="http://schemas.openxmlformats.org/officeDocument/2006/relationships/image" Target="../media/image39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40.png" /><Relationship Id="rId4" Type="http://schemas.openxmlformats.org/officeDocument/2006/relationships/image" Target="../media/image41.png" /><Relationship Id="rId5" Type="http://schemas.openxmlformats.org/officeDocument/2006/relationships/image" Target="../media/image42.png" /><Relationship Id="rId6" Type="http://schemas.openxmlformats.org/officeDocument/2006/relationships/image" Target="../media/image43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avatars.mds.yandex.net/i?id=82adbe1893a3b6938ee2ea66fb493bf961cccdd6-10105039-images-thumbs&amp;n=1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75022" cy="6858000"/>
          </a:xfrm>
          <a:prstGeom prst="rect">
            <a:avLst/>
          </a:prstGeom>
          <a:noFill/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1279047" y="375144"/>
            <a:ext cx="7613433" cy="83099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1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Муниципальное автономное дошкольное образовательное учреждение</a:t>
            </a:r>
            <a:endParaRPr kumimoji="0" lang="ru-RU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1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«Детский сад № 26» </a:t>
            </a:r>
            <a:endParaRPr kumimoji="0" lang="ru-RU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16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</a:t>
            </a: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99592" y="1988840"/>
            <a:ext cx="792088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i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Месячник национальных культур </a:t>
            </a:r>
          </a:p>
          <a:p>
            <a:pPr lvl="0" indent="45085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i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«Я – гражданин России»</a:t>
            </a: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45085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</a:t>
            </a:r>
            <a:r>
              <a:rPr lang="ru-RU" sz="20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«Воспитание маленького гражданина в семье и </a:t>
            </a:r>
            <a:r>
              <a:rPr lang="ru-RU" sz="2000" b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ДОУ: использование современных образовательных технологий, погружения в историю и традиции»</a:t>
            </a:r>
            <a:endParaRPr lang="ru-RU" sz="2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5724128" y="4622503"/>
            <a:ext cx="3168352" cy="116955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kumimoji="0" lang="ru-RU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400" smtClean="0">
                <a:latin typeface="Times New Roman" pitchFamily="18" charset="0"/>
                <a:cs typeface="Times New Roman" pitchFamily="18" charset="0"/>
              </a:rPr>
              <a:t>Участники</a:t>
            </a:r>
            <a:r>
              <a:rPr lang="ru-RU" sz="1400">
                <a:latin typeface="Times New Roman" pitchFamily="18" charset="0"/>
                <a:cs typeface="Times New Roman" pitchFamily="18" charset="0"/>
              </a:rPr>
              <a:t>:                                                               </a:t>
            </a:r>
          </a:p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   Федотова В.В., воспитатель</a:t>
            </a:r>
          </a:p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    Казанкова В.Н., воспитатель                        </a:t>
            </a:r>
            <a:r>
              <a:rPr kumimoji="0" lang="ru-RU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</a:t>
            </a:r>
          </a:p>
          <a:p>
            <a:r>
              <a:rPr lang="ru-RU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</a:t>
            </a:r>
            <a:r>
              <a:rPr kumimoji="0" lang="ru-RU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Никитина Л.В., музыкальный  </a:t>
            </a:r>
          </a:p>
          <a:p>
            <a:r>
              <a:rPr lang="ru-RU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</a:t>
            </a:r>
            <a:r>
              <a:rPr kumimoji="0" lang="ru-RU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руководитель</a:t>
            </a:r>
            <a:r>
              <a:rPr kumimoji="0" lang="ru-RU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2555776" y="6024519"/>
            <a:ext cx="4536504" cy="30777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Верхняя Пышма, 2025 г.</a:t>
            </a:r>
            <a:endParaRPr kumimoji="0" lang="ru-RU" sz="1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avatars.mds.yandex.net/i?id=82adbe1893a3b6938ee2ea66fb493bf961cccdd6-10105039-images-thumbs&amp;n=1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75022" cy="6858000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187624" y="1537352"/>
            <a:ext cx="7344816" cy="138499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/>
                <a:tab pos="1163638"/>
                <a:tab pos="1744663"/>
                <a:tab pos="2327275"/>
                <a:tab pos="2908300"/>
                <a:tab pos="3489325"/>
                <a:tab pos="4071938"/>
                <a:tab pos="4652963"/>
                <a:tab pos="5235575"/>
                <a:tab pos="5816600"/>
                <a:tab pos="6397625"/>
                <a:tab pos="6980238"/>
                <a:tab pos="7561263"/>
                <a:tab pos="8143875"/>
                <a:tab pos="8724900"/>
                <a:tab pos="9305925"/>
              </a:tabLst>
            </a:pPr>
            <a:r>
              <a:rPr kumimoji="0" lang="ru-RU" sz="2800" b="1" i="0" u="none" strike="noStrike" cap="none" normalizeH="0" baseline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Фольклорные </a:t>
            </a:r>
            <a:r>
              <a:rPr kumimoji="0" lang="ru-RU" sz="2800" b="1" i="0" u="none" strike="noStrike" cap="none" normalizeH="0" baseline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недели, </a:t>
            </a:r>
            <a:r>
              <a:rPr kumimoji="0" lang="ru-RU" sz="2800" b="1" i="0" u="none" strike="noStrike" cap="none" normalizeH="0" baseline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как форма воспитания маленького гражданина в семье и ДОУ</a:t>
            </a:r>
            <a:endParaRPr kumimoji="0" lang="ru-RU" sz="2800" b="1" i="0" u="none" strike="noStrike" cap="none" normalizeH="0" baseline="0">
              <a:ln>
                <a:noFill/>
              </a:ln>
              <a:solidFill>
                <a:srgbClr val="C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63688" y="0"/>
            <a:ext cx="662473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Муниципальное автономное дошкольное образовательное учреждение «Детский сад № 26» </a:t>
            </a:r>
            <a:endParaRPr lang="ru-RU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2886F258-5B64-40C7-9D71-DC801203D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8813"/>
          <a:stretch>
            <a:fillRect/>
          </a:stretch>
        </p:blipFill>
        <p:spPr>
          <a:xfrm>
            <a:off x="2195736" y="3406570"/>
            <a:ext cx="5310336" cy="323348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avatars.mds.yandex.net/i?id=82adbe1893a3b6938ee2ea66fb493bf961cccdd6-10105039-images-thumbs&amp;n=1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75022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899592" y="548680"/>
            <a:ext cx="784887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>
                <a:latin typeface="Times New Roman" pitchFamily="18" charset="0"/>
                <a:cs typeface="Times New Roman" pitchFamily="18" charset="0"/>
              </a:rPr>
              <a:t>Фольклор играет важную роль в воспитании детей, так как он отражает культурные ценности, </a:t>
            </a: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национальные </a:t>
            </a:r>
            <a:r>
              <a:rPr lang="ru-RU" sz="1600">
                <a:latin typeface="Times New Roman" pitchFamily="18" charset="0"/>
                <a:cs typeface="Times New Roman" pitchFamily="18" charset="0"/>
              </a:rPr>
              <a:t>традиции и мораль народа. </a:t>
            </a:r>
          </a:p>
          <a:p>
            <a:pPr algn="ctr">
              <a:lnSpc>
                <a:spcPct val="150000"/>
              </a:lnSpc>
            </a:pPr>
            <a:endParaRPr lang="ru-RU" sz="200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>
                <a:latin typeface="Times New Roman" pitchFamily="18" charset="0"/>
                <a:cs typeface="Times New Roman" pitchFamily="18" charset="0"/>
              </a:rPr>
              <a:t>Ежегодная организация фольклорных недель в детском саду </a:t>
            </a:r>
            <a:r>
              <a:rPr lang="ru-RU" sz="16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оказывает значительное положительное воздействие на воспитание маленького гражданина, формируя важные качества и ценности, необходимые ребенку как в семье, так и в обществе, прио</a:t>
            </a:r>
            <a:r>
              <a:rPr lang="ru-RU" sz="1600">
                <a:latin typeface="Times New Roman" pitchFamily="18" charset="0"/>
                <a:cs typeface="Times New Roman" pitchFamily="18" charset="0"/>
              </a:rPr>
              <a:t>бщив его к богатству народного творчества.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A7BD00B0-0F80-4851-9EF3-A2DD7FB027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1680" y="3429000"/>
            <a:ext cx="6035182" cy="302886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avatars.mds.yandex.net/i?id=82adbe1893a3b6938ee2ea66fb493bf961cccdd6-10105039-images-thumbs&amp;n=1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75022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331640" y="332657"/>
            <a:ext cx="75608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</a:t>
            </a:r>
            <a:r>
              <a:rPr lang="ru-RU" sz="2400" b="1" i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Основные направления влияния: </a:t>
            </a:r>
            <a:endParaRPr lang="ru-RU" sz="20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827584" y="1491523"/>
            <a:ext cx="8064896" cy="206210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/>
                <a:tab pos="1163638"/>
                <a:tab pos="1744663"/>
                <a:tab pos="2327275"/>
                <a:tab pos="2908300"/>
                <a:tab pos="3489325"/>
                <a:tab pos="4071938"/>
                <a:tab pos="4652963"/>
                <a:tab pos="5235575"/>
                <a:tab pos="5816600"/>
                <a:tab pos="6397625"/>
                <a:tab pos="6980238"/>
                <a:tab pos="7561263"/>
                <a:tab pos="8143875"/>
                <a:tab pos="8724900"/>
                <a:tab pos="9305925"/>
              </a:tabLst>
            </a:pPr>
            <a:r>
              <a:rPr kumimoji="0" lang="ru-RU" sz="16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Формирование патриотизма и любви к родному краю:</a:t>
            </a:r>
            <a:endParaRPr kumimoji="0" lang="ru-RU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/>
                <a:tab pos="1163638"/>
                <a:tab pos="1744663"/>
                <a:tab pos="2327275"/>
                <a:tab pos="2908300"/>
                <a:tab pos="3489325"/>
                <a:tab pos="4071938"/>
                <a:tab pos="4652963"/>
                <a:tab pos="5235575"/>
                <a:tab pos="5816600"/>
                <a:tab pos="6397625"/>
                <a:tab pos="6980238"/>
                <a:tab pos="7561263"/>
                <a:tab pos="8143875"/>
                <a:tab pos="8724900"/>
                <a:tab pos="9305925"/>
              </a:tabLst>
            </a:pPr>
            <a:r>
              <a:rPr kumimoji="0" lang="ru-RU" sz="1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Фольклорная неделя способствует знакомству детей с культурным наследием своего народа, традициями и обычаями предков. </a:t>
            </a:r>
          </a:p>
          <a:p>
            <a:pPr marL="0" marR="0" lvl="0" indent="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/>
                <a:tab pos="1163638"/>
                <a:tab pos="1744663"/>
                <a:tab pos="2327275"/>
                <a:tab pos="2908300"/>
                <a:tab pos="3489325"/>
                <a:tab pos="4071938"/>
                <a:tab pos="4652963"/>
                <a:tab pos="5235575"/>
                <a:tab pos="5816600"/>
                <a:tab pos="6397625"/>
                <a:tab pos="6980238"/>
                <a:tab pos="7561263"/>
                <a:tab pos="8143875"/>
                <a:tab pos="8724900"/>
                <a:tab pos="9305925"/>
              </a:tabLst>
            </a:pPr>
            <a:r>
              <a:rPr kumimoji="0" lang="ru-RU" sz="1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Это помогает воспитывать чувство гордости за свою страну, город «Верхняя Пышма», уважение к истории своего города, людям, именами которых назвали улицы, культуре своего родного края - Урала. </a:t>
            </a:r>
          </a:p>
          <a:p>
            <a:pPr marL="0" marR="0" lvl="0" indent="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/>
                <a:tab pos="1163638"/>
                <a:tab pos="1744663"/>
                <a:tab pos="2327275"/>
                <a:tab pos="2908300"/>
                <a:tab pos="3489325"/>
                <a:tab pos="4071938"/>
                <a:tab pos="4652963"/>
                <a:tab pos="5235575"/>
                <a:tab pos="5816600"/>
                <a:tab pos="6397625"/>
                <a:tab pos="6980238"/>
                <a:tab pos="7561263"/>
                <a:tab pos="8143875"/>
                <a:tab pos="8724900"/>
                <a:tab pos="9305925"/>
              </a:tabLst>
            </a:pPr>
            <a:r>
              <a:rPr kumimoji="0" lang="ru-RU" sz="1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Например, русские, татарские,  башкирские, удмуртские народные сказки, пословицы и поговорки учат доброте, честности, трудолюбию и другим важным качествам.</a:t>
            </a:r>
            <a:endParaRPr kumimoji="0" lang="ru-RU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7B6957E2-50F8-4970-B167-720FAAA49FD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9506" r="23774"/>
          <a:stretch>
            <a:fillRect/>
          </a:stretch>
        </p:blipFill>
        <p:spPr>
          <a:xfrm>
            <a:off x="5652120" y="4093129"/>
            <a:ext cx="3272408" cy="259622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C7DE0304-8652-4A6F-B8B0-04BA3187B82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981" t="31369"/>
          <a:stretch>
            <a:fillRect/>
          </a:stretch>
        </p:blipFill>
        <p:spPr>
          <a:xfrm>
            <a:off x="251519" y="4941168"/>
            <a:ext cx="5193799" cy="174818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avatars.mds.yandex.net/i?id=82adbe1893a3b6938ee2ea66fb493bf961cccdd6-10105039-images-thumbs&amp;n=1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75022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331640" y="332657"/>
            <a:ext cx="75608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</a:t>
            </a:r>
            <a:r>
              <a:rPr lang="ru-RU" sz="2400" b="1" i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Основные направления влияния: </a:t>
            </a: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685800" y="1245248"/>
            <a:ext cx="7990656" cy="193899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lnSpc>
                <a:spcPct val="150000"/>
              </a:lnSpc>
            </a:pPr>
            <a:r>
              <a:rPr lang="ru-RU" sz="1600" b="1">
                <a:latin typeface="Times New Roman" pitchFamily="18" charset="0"/>
                <a:cs typeface="Times New Roman" pitchFamily="18" charset="0"/>
              </a:rPr>
              <a:t>Развитие эстетического вкуса и художественного восприятия: </a:t>
            </a:r>
            <a:endParaRPr lang="ru-RU" sz="1600">
              <a:latin typeface="Times New Roman" pitchFamily="18" charset="0"/>
              <a:cs typeface="Times New Roman" pitchFamily="18" charset="0"/>
            </a:endParaRPr>
          </a:p>
          <a:p>
            <a:pPr algn="ctr" fontAlgn="base"/>
            <a:r>
              <a:rPr lang="ru-RU" sz="1600">
                <a:latin typeface="Times New Roman" pitchFamily="18" charset="0"/>
                <a:cs typeface="Times New Roman" pitchFamily="18" charset="0"/>
              </a:rPr>
              <a:t>Изучение народного творчества малой Родины и России вообще развивает художественный вкус ребёнка, формирует умение видеть красоту окружающего мира. Занятия творчеством помогают детям выразить себя, раскрыть свои таланты и способности. Так, рисование народных орнаментов, изготовление игрушек, участие в музыкальных постановках и развлечениях способствуют развитию творческих способностей.</a:t>
            </a:r>
            <a:r>
              <a:rPr kumimoji="0" lang="ru-RU" sz="16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42ED16AB-E9CD-40E6-B01F-832822AED1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8574" r="21241"/>
          <a:stretch>
            <a:fillRect/>
          </a:stretch>
        </p:blipFill>
        <p:spPr>
          <a:xfrm>
            <a:off x="251520" y="4071897"/>
            <a:ext cx="2750794" cy="257788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6F754563-5545-4F89-9446-3D0399C368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1429" t="19630" r="10968" b="5626"/>
          <a:stretch>
            <a:fillRect/>
          </a:stretch>
        </p:blipFill>
        <p:spPr>
          <a:xfrm>
            <a:off x="6044534" y="4026169"/>
            <a:ext cx="2952328" cy="263914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1DD6A823-E60C-4AAF-8C06-187E0ECD54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159" r="14928"/>
          <a:stretch>
            <a:fillRect/>
          </a:stretch>
        </p:blipFill>
        <p:spPr>
          <a:xfrm>
            <a:off x="3227280" y="3941808"/>
            <a:ext cx="2592288" cy="2780928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avatars.mds.yandex.net/i?id=82adbe1893a3b6938ee2ea66fb493bf961cccdd6-10105039-images-thumbs&amp;n=1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75022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331640" y="332657"/>
            <a:ext cx="756084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</a:t>
            </a:r>
            <a:r>
              <a:rPr lang="ru-RU" sz="2400" b="1" i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Основные направления влияния: </a:t>
            </a:r>
          </a:p>
          <a:p>
            <a:r>
              <a:rPr lang="ru-RU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467544" y="1281603"/>
            <a:ext cx="8280920" cy="317009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lnSpc>
                <a:spcPct val="150000"/>
              </a:lnSpc>
            </a:pPr>
            <a:r>
              <a:rPr lang="ru-RU" sz="1600" b="1">
                <a:latin typeface="Times New Roman" pitchFamily="18" charset="0"/>
                <a:cs typeface="Times New Roman" pitchFamily="18" charset="0"/>
              </a:rPr>
              <a:t>Укрепление семейных связей и традиций: </a:t>
            </a:r>
            <a:endParaRPr lang="ru-RU" sz="1600">
              <a:latin typeface="Times New Roman" pitchFamily="18" charset="0"/>
              <a:cs typeface="Times New Roman" pitchFamily="18" charset="0"/>
            </a:endParaRPr>
          </a:p>
          <a:p>
            <a:pPr algn="ctr" fontAlgn="base"/>
            <a:r>
              <a:rPr lang="ru-RU" sz="1600">
                <a:latin typeface="Times New Roman" pitchFamily="18" charset="0"/>
                <a:cs typeface="Times New Roman" pitchFamily="18" charset="0"/>
              </a:rPr>
              <a:t>Проведение фольклорной недели вовлекает родителей в образовательный процесс, укрепляя связь семьи и детского сада. Совместные мероприятия позволяют родителям лучше понимать цели воспитания, поддерживать интерес ребёнка к народному искусству, создавать атмосферу уважения и доверия друг к другу. </a:t>
            </a:r>
          </a:p>
          <a:p>
            <a:pPr algn="ctr" fontAlgn="base"/>
            <a:r>
              <a:rPr lang="ru-RU" sz="1600">
                <a:latin typeface="Times New Roman" pitchFamily="18" charset="0"/>
                <a:cs typeface="Times New Roman" pitchFamily="18" charset="0"/>
              </a:rPr>
              <a:t>Семьи активно участвуют в сохранении и передаче своим детям исторических корней, приобщают малышей к песням, играм, сказкам, национальным блюдам. </a:t>
            </a:r>
          </a:p>
          <a:p>
            <a:pPr algn="ctr" fontAlgn="base"/>
            <a:r>
              <a:rPr lang="ru-RU" sz="1600">
                <a:latin typeface="Times New Roman" pitchFamily="18" charset="0"/>
                <a:cs typeface="Times New Roman" pitchFamily="18" charset="0"/>
              </a:rPr>
              <a:t>В нашем детском саду систематически практикуются следующие мероприятия с родителями: совместное создание традиционных кукол-оберегов, кулинарные вечера с приготовлением национальных блюд,</a:t>
            </a:r>
          </a:p>
          <a:p>
            <a:pPr algn="ctr" fontAlgn="base"/>
            <a:r>
              <a:rPr lang="ru-RU" sz="1600">
                <a:latin typeface="Times New Roman" pitchFamily="18" charset="0"/>
                <a:cs typeface="Times New Roman" pitchFamily="18" charset="0"/>
              </a:rPr>
              <a:t> прогулки в места традиционного отдыха и досуга (парки, музеи), </a:t>
            </a:r>
          </a:p>
          <a:p>
            <a:pPr algn="ctr" fontAlgn="base"/>
            <a:r>
              <a:rPr lang="ru-RU" sz="1600">
                <a:latin typeface="Times New Roman" pitchFamily="18" charset="0"/>
                <a:cs typeface="Times New Roman" pitchFamily="18" charset="0"/>
              </a:rPr>
              <a:t>Посещение музея военной техники и парка Патриот.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EBF7E1B7-D2A8-4FA9-91E1-AF40126892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7922" b="8771"/>
          <a:stretch>
            <a:fillRect/>
          </a:stretch>
        </p:blipFill>
        <p:spPr>
          <a:xfrm>
            <a:off x="314082" y="4891453"/>
            <a:ext cx="1881654" cy="180933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FD08A11B-12F7-4336-800A-DDC91B9847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25222" b="4742"/>
          <a:stretch>
            <a:fillRect/>
          </a:stretch>
        </p:blipFill>
        <p:spPr>
          <a:xfrm>
            <a:off x="6948264" y="4869160"/>
            <a:ext cx="1939479" cy="184879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7A3669D3-E9D5-4093-A13E-A2EEDE2803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24686"/>
          <a:stretch>
            <a:fillRect/>
          </a:stretch>
        </p:blipFill>
        <p:spPr>
          <a:xfrm>
            <a:off x="3131840" y="4869160"/>
            <a:ext cx="3231219" cy="1825173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avatars.mds.yandex.net/i?id=82adbe1893a3b6938ee2ea66fb493bf961cccdd6-10105039-images-thumbs&amp;n=1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75022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331640" y="332657"/>
            <a:ext cx="75608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</a:t>
            </a:r>
            <a:r>
              <a:rPr lang="ru-RU" sz="2400" b="1" i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Основные направления влияния: </a:t>
            </a:r>
            <a:endParaRPr lang="ru-RU" sz="2400" i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685800" y="1120796"/>
            <a:ext cx="7846640" cy="132343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/>
            <a:r>
              <a:rPr lang="ru-RU" sz="1600" b="1">
                <a:latin typeface="Times New Roman" pitchFamily="18" charset="0"/>
                <a:cs typeface="Times New Roman" pitchFamily="18" charset="0"/>
              </a:rPr>
              <a:t>Социализация и развитие коммуникативных навыков: </a:t>
            </a:r>
            <a:endParaRPr lang="ru-RU" sz="1600">
              <a:latin typeface="Times New Roman" pitchFamily="18" charset="0"/>
              <a:cs typeface="Times New Roman" pitchFamily="18" charset="0"/>
            </a:endParaRPr>
          </a:p>
          <a:p>
            <a:pPr algn="ctr" fontAlgn="base"/>
            <a:r>
              <a:rPr lang="ru-RU" sz="1600">
                <a:latin typeface="Times New Roman" pitchFamily="18" charset="0"/>
                <a:cs typeface="Times New Roman" pitchFamily="18" charset="0"/>
              </a:rPr>
              <a:t>Участие в коллективных мероприятиях позволяет ребёнку научиться взаимодействовать с другими детьми, проявлять инициативу, развивать речь и способность выражать свои мысли. Коллективные игры, танцы, хороводы формируют у детей чувство общности, товарищества и ответственности перед группой.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FEE9BAB8-0B83-49EA-B449-5AD6842363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569" t="19603" r="12414"/>
          <a:stretch>
            <a:fillRect/>
          </a:stretch>
        </p:blipFill>
        <p:spPr>
          <a:xfrm>
            <a:off x="179512" y="3068960"/>
            <a:ext cx="2875942" cy="208892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92653169-2096-42D2-BF76-5DB24C3257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0040" y="3187717"/>
            <a:ext cx="2913998" cy="2185499"/>
          </a:xfrm>
          <a:prstGeom prst="rect">
            <a:avLst/>
          </a:prstGeom>
        </p:spPr>
      </p:pic>
      <p:pic>
        <p:nvPicPr>
          <p:cNvPr id="2050" name="Picture 2" descr="C:\Users\Galina\Desktop\Я гражданин России 3 этап\attachment.jpeg"/>
          <p:cNvPicPr>
            <a:picLocks noChangeAspect="1" noChangeArrowheads="1"/>
          </p:cNvPicPr>
          <p:nvPr/>
        </p:nvPicPr>
        <p:blipFill>
          <a:blip r:embed="rId5"/>
          <a:srcRect r="6250"/>
          <a:stretch>
            <a:fillRect/>
          </a:stretch>
        </p:blipFill>
        <p:spPr bwMode="auto">
          <a:xfrm>
            <a:off x="3131840" y="4437112"/>
            <a:ext cx="2808312" cy="2246650"/>
          </a:xfrm>
          <a:prstGeom prst="rect">
            <a:avLst/>
          </a:prstGeom>
          <a:noFill/>
        </p:spPr>
      </p:pic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 descr="https://avatars.mds.yandex.net/i?id=82adbe1893a3b6938ee2ea66fb493bf961cccdd6-10105039-images-thumbs&amp;n=1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75022" cy="6858000"/>
          </a:xfrm>
          <a:prstGeom prst="rect">
            <a:avLst/>
          </a:prstGeom>
          <a:noFill/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7A737325-5B4B-43F1-A506-FDBDE9854E2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310" t="27894"/>
          <a:stretch>
            <a:fillRect/>
          </a:stretch>
        </p:blipFill>
        <p:spPr>
          <a:xfrm>
            <a:off x="107504" y="3356992"/>
            <a:ext cx="4860562" cy="277600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59632" y="620689"/>
            <a:ext cx="74168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Выводы: ежегодное </a:t>
            </a:r>
            <a:r>
              <a:rPr lang="ru-RU" sz="1600">
                <a:latin typeface="Times New Roman" pitchFamily="18" charset="0"/>
                <a:cs typeface="Times New Roman" pitchFamily="18" charset="0"/>
              </a:rPr>
              <a:t>проведение фольклорной недели является эффективным инструментом воспитания маленького гражданина, способствующим формированию гармоничной личности, обладающей глубокими нравственными ценностями, чувством принадлежности к своему народу и культурой взаимодействия с окружающим миром.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2CC00B71-55AF-4DBE-A6C2-D51BEC283D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0579" t="5086" r="17732" b="15903"/>
          <a:stretch>
            <a:fillRect/>
          </a:stretch>
        </p:blipFill>
        <p:spPr>
          <a:xfrm>
            <a:off x="5292080" y="3284984"/>
            <a:ext cx="3690607" cy="305067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 descr="https://avatars.mds.yandex.net/i?id=82adbe1893a3b6938ee2ea66fb493bf961cccdd6-10105039-images-thumbs&amp;n=1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-31022" y="0"/>
            <a:ext cx="9175022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-14553"/>
            <a:ext cx="7776864" cy="1013047"/>
          </a:xfrm>
        </p:spPr>
        <p:txBody>
          <a:bodyPr>
            <a:normAutofit/>
          </a:bodyPr>
          <a:lstStyle/>
          <a:p>
            <a:r>
              <a:rPr 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«Праздник русского валенка»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1A02439A-65B1-4D84-9A01-A043FA5DFC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9623" r="5136"/>
          <a:stretch>
            <a:fillRect/>
          </a:stretch>
        </p:blipFill>
        <p:spPr>
          <a:xfrm>
            <a:off x="323528" y="980728"/>
            <a:ext cx="3435374" cy="280831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039ABA14-52B3-4909-AB7C-F513259B1B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408" r="16396"/>
          <a:stretch>
            <a:fillRect/>
          </a:stretch>
        </p:blipFill>
        <p:spPr>
          <a:xfrm>
            <a:off x="3779912" y="3602739"/>
            <a:ext cx="5184576" cy="306662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1AD4899F-D5BE-45A9-89FE-8C0D8C5C94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978" t="26647" r="4617" b="4802"/>
          <a:stretch>
            <a:fillRect/>
          </a:stretch>
        </p:blipFill>
        <p:spPr>
          <a:xfrm>
            <a:off x="4277801" y="1124744"/>
            <a:ext cx="4047394" cy="2380741"/>
          </a:xfrm>
          <a:prstGeom prst="rect">
            <a:avLst/>
          </a:prstGeom>
        </p:spPr>
      </p:pic>
      <p:pic>
        <p:nvPicPr>
          <p:cNvPr id="5122" name="Picture 2" descr="C:\Users\Galina\Desktop\Я гражданин России 3 этап\8d728a41-e235-4cff-b624-218620b370f2.JPG"/>
          <p:cNvPicPr>
            <a:picLocks noChangeAspect="1" noChangeArrowheads="1"/>
          </p:cNvPicPr>
          <p:nvPr/>
        </p:nvPicPr>
        <p:blipFill>
          <a:blip r:embed="rId6"/>
          <a:srcRect l="12359" t="20141" r="18980"/>
          <a:stretch>
            <a:fillRect/>
          </a:stretch>
        </p:blipFill>
        <p:spPr bwMode="auto">
          <a:xfrm>
            <a:off x="323528" y="3994328"/>
            <a:ext cx="2952328" cy="2575385"/>
          </a:xfrm>
          <a:prstGeom prst="rect">
            <a:avLst/>
          </a:prstGeom>
          <a:noFill/>
        </p:spPr>
      </p:pic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 descr="https://avatars.mds.yandex.net/i?id=82adbe1893a3b6938ee2ea66fb493bf961cccdd6-10105039-images-thumbs&amp;n=1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75022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88641"/>
            <a:ext cx="7990656" cy="864095"/>
          </a:xfrm>
        </p:spPr>
        <p:txBody>
          <a:bodyPr>
            <a:normAutofit/>
          </a:bodyPr>
          <a:lstStyle/>
          <a:p>
            <a:r>
              <a:rPr 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«В гости к Марье – Искуснице»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844824"/>
            <a:ext cx="6656784" cy="3793976"/>
          </a:xfrm>
        </p:spPr>
        <p:txBody>
          <a:bodyPr/>
          <a:lstStyle/>
          <a:p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253A5744-C02F-42D7-BA2F-D276B0A1A1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6887"/>
          <a:stretch>
            <a:fillRect/>
          </a:stretch>
        </p:blipFill>
        <p:spPr>
          <a:xfrm>
            <a:off x="240177" y="1272766"/>
            <a:ext cx="5104846" cy="267269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D673649C-D05C-446D-BF91-1E561C283C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620" t="16753" r="11607" b="24093"/>
          <a:stretch>
            <a:fillRect/>
          </a:stretch>
        </p:blipFill>
        <p:spPr>
          <a:xfrm>
            <a:off x="5514940" y="1844824"/>
            <a:ext cx="3318486" cy="324036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86451EBB-11B5-4E53-803F-115530770D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8772" r="3594"/>
          <a:stretch>
            <a:fillRect/>
          </a:stretch>
        </p:blipFill>
        <p:spPr>
          <a:xfrm>
            <a:off x="539552" y="4101681"/>
            <a:ext cx="4633793" cy="2567678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 descr="https://avatars.mds.yandex.net/i?id=82adbe1893a3b6938ee2ea66fb493bf961cccdd6-10105039-images-thumbs&amp;n=1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75022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6633"/>
            <a:ext cx="8062664" cy="720079"/>
          </a:xfrm>
        </p:spPr>
        <p:txBody>
          <a:bodyPr>
            <a:normAutofit/>
          </a:bodyPr>
          <a:lstStyle/>
          <a:p>
            <a:r>
              <a:rPr 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«Праздник русского платка»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63E2E95C-53BE-4205-BB89-34B91242CD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584" y="3861048"/>
            <a:ext cx="3433772" cy="283039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A10F04DF-6C0E-4DE7-B3C2-74BA1455DC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9599" t="26032" r="21986" b="7883"/>
          <a:stretch>
            <a:fillRect/>
          </a:stretch>
        </p:blipFill>
        <p:spPr>
          <a:xfrm>
            <a:off x="5076056" y="3911235"/>
            <a:ext cx="3240360" cy="2749398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DCD854BE-9DC9-4EA8-85EB-23F47C02AAE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862" t="14837" r="3425"/>
          <a:stretch>
            <a:fillRect/>
          </a:stretch>
        </p:blipFill>
        <p:spPr>
          <a:xfrm>
            <a:off x="4660768" y="973029"/>
            <a:ext cx="4104449" cy="2797487"/>
          </a:xfrm>
          <a:prstGeom prst="rect">
            <a:avLst/>
          </a:prstGeom>
        </p:spPr>
      </p:pic>
      <p:pic>
        <p:nvPicPr>
          <p:cNvPr id="4098" name="Picture 2" descr="E:\IMG_3365.jpg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899592" y="980728"/>
            <a:ext cx="3528392" cy="2646294"/>
          </a:xfrm>
          <a:prstGeom prst="rect">
            <a:avLst/>
          </a:prstGeom>
          <a:noFill/>
        </p:spPr>
      </p:pic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 descr="https://avatars.mds.yandex.net/i?id=82adbe1893a3b6938ee2ea66fb493bf961cccdd6-10105039-images-thumbs&amp;n=1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75022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88641"/>
            <a:ext cx="8206680" cy="1080119"/>
          </a:xfrm>
        </p:spPr>
        <p:txBody>
          <a:bodyPr>
            <a:normAutofit/>
          </a:bodyPr>
          <a:lstStyle/>
          <a:p>
            <a:r>
              <a:rPr 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«Матрёшки наши – нету краше. </a:t>
            </a:r>
            <a:br>
              <a:rPr 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Все такие ладные: яркие, нарядные!»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D5B1AACE-3779-400C-87A4-CB6F352B05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4005064"/>
            <a:ext cx="4032448" cy="266461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CC59C15E-D62A-42EE-843D-3F057C31DB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6300" b="24401"/>
          <a:stretch>
            <a:fillRect/>
          </a:stretch>
        </p:blipFill>
        <p:spPr>
          <a:xfrm>
            <a:off x="4673624" y="4077071"/>
            <a:ext cx="4283968" cy="2592288"/>
          </a:xfrm>
          <a:prstGeom prst="rect">
            <a:avLst/>
          </a:prstGeom>
        </p:spPr>
      </p:pic>
      <p:pic>
        <p:nvPicPr>
          <p:cNvPr id="5" name="Picture 2" descr="C:\Users\Galina\Desktop\Я гражданин России 3 этап\1730869071740.jpg"/>
          <p:cNvPicPr>
            <a:picLocks noChangeAspect="1" noChangeArrowheads="1"/>
          </p:cNvPicPr>
          <p:nvPr/>
        </p:nvPicPr>
        <p:blipFill>
          <a:blip r:embed="rId5"/>
          <a:srcRect t="17778"/>
          <a:stretch>
            <a:fillRect/>
          </a:stretch>
        </p:blipFill>
        <p:spPr bwMode="auto">
          <a:xfrm>
            <a:off x="251520" y="1268760"/>
            <a:ext cx="4176464" cy="2575486"/>
          </a:xfrm>
          <a:prstGeom prst="rect">
            <a:avLst/>
          </a:prstGeom>
          <a:noFill/>
        </p:spPr>
      </p:pic>
      <p:pic>
        <p:nvPicPr>
          <p:cNvPr id="1027" name="Picture 3" descr="E:\PHOTO-2023-01-30-10-17-45.jpg"/>
          <p:cNvPicPr>
            <a:picLocks noChangeAspect="1" noChangeArrowheads="1"/>
          </p:cNvPicPr>
          <p:nvPr/>
        </p:nvPicPr>
        <p:blipFill>
          <a:blip r:embed="rId6"/>
          <a:srcRect t="9253" r="16241"/>
          <a:stretch>
            <a:fillRect/>
          </a:stretch>
        </p:blipFill>
        <p:spPr bwMode="auto">
          <a:xfrm>
            <a:off x="4860032" y="1268760"/>
            <a:ext cx="3600400" cy="2567939"/>
          </a:xfrm>
          <a:prstGeom prst="rect">
            <a:avLst/>
          </a:prstGeom>
          <a:noFill/>
        </p:spPr>
      </p:pic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 descr="https://avatars.mds.yandex.net/i?id=82adbe1893a3b6938ee2ea66fb493bf961cccdd6-10105039-images-thumbs&amp;n=1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75022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88641"/>
            <a:ext cx="8206680" cy="576063"/>
          </a:xfrm>
        </p:spPr>
        <p:txBody>
          <a:bodyPr>
            <a:normAutofit/>
          </a:bodyPr>
          <a:lstStyle/>
          <a:p>
            <a:r>
              <a:rPr 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«Побывали мы на ярмарке!»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F7FC5C6E-276F-4D57-9523-F1A3ADFC28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836712"/>
            <a:ext cx="4828450" cy="282878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BA74DA31-0F8B-4941-87E8-32CD90F099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581" t="24801" r="22989" b="21650"/>
          <a:stretch>
            <a:fillRect/>
          </a:stretch>
        </p:blipFill>
        <p:spPr>
          <a:xfrm>
            <a:off x="4266228" y="3861048"/>
            <a:ext cx="4877772" cy="278150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00E8CDE8-86EF-4E0B-9E26-BE736732F71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657" t="21731" r="11853" b="9126"/>
          <a:stretch>
            <a:fillRect/>
          </a:stretch>
        </p:blipFill>
        <p:spPr>
          <a:xfrm>
            <a:off x="251520" y="4005064"/>
            <a:ext cx="3851920" cy="245122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1189A13E-86E6-4AF9-8714-5A76B02FCAD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9480" r="6719"/>
          <a:stretch>
            <a:fillRect/>
          </a:stretch>
        </p:blipFill>
        <p:spPr>
          <a:xfrm>
            <a:off x="5930578" y="764704"/>
            <a:ext cx="2555550" cy="294741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22062605"/>
      </p:ext>
    </p:extLst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 descr="https://avatars.mds.yandex.net/i?id=82adbe1893a3b6938ee2ea66fb493bf961cccdd6-10105039-images-thumbs&amp;n=1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75022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1"/>
            <a:ext cx="7632848" cy="692695"/>
          </a:xfrm>
        </p:spPr>
        <p:txBody>
          <a:bodyPr>
            <a:normAutofit/>
          </a:bodyPr>
          <a:lstStyle/>
          <a:p>
            <a:r>
              <a:rPr lang="ru-RU" sz="2400" b="1" i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«День народного единства»</a:t>
            </a:r>
            <a:endParaRPr lang="ru-RU" sz="2400" b="1" i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268760"/>
            <a:ext cx="7304856" cy="4370040"/>
          </a:xfrm>
        </p:spPr>
        <p:txBody>
          <a:bodyPr/>
          <a:lstStyle/>
          <a:p>
            <a:endParaRPr lang="ru-RU"/>
          </a:p>
        </p:txBody>
      </p:sp>
      <p:pic>
        <p:nvPicPr>
          <p:cNvPr id="3074" name="Picture 2" descr="E:\4 ноября\1730869019040.jpg"/>
          <p:cNvPicPr>
            <a:picLocks noChangeAspect="1" noChangeArrowheads="1"/>
          </p:cNvPicPr>
          <p:nvPr/>
        </p:nvPicPr>
        <p:blipFill>
          <a:blip r:embed="rId3"/>
          <a:srcRect l="8558" t="24286" r="40013"/>
          <a:stretch>
            <a:fillRect/>
          </a:stretch>
        </p:blipFill>
        <p:spPr bwMode="auto">
          <a:xfrm>
            <a:off x="467544" y="463336"/>
            <a:ext cx="1584176" cy="3109679"/>
          </a:xfrm>
          <a:prstGeom prst="rect">
            <a:avLst/>
          </a:prstGeom>
          <a:noFill/>
        </p:spPr>
      </p:pic>
      <p:pic>
        <p:nvPicPr>
          <p:cNvPr id="3075" name="Picture 3" descr="E:\4 ноября\1730869071608.jpg"/>
          <p:cNvPicPr>
            <a:picLocks noChangeAspect="1" noChangeArrowheads="1"/>
          </p:cNvPicPr>
          <p:nvPr/>
        </p:nvPicPr>
        <p:blipFill>
          <a:blip r:embed="rId4"/>
          <a:srcRect l="4040" t="21549"/>
          <a:stretch>
            <a:fillRect/>
          </a:stretch>
        </p:blipFill>
        <p:spPr bwMode="auto">
          <a:xfrm>
            <a:off x="179512" y="3782218"/>
            <a:ext cx="4752528" cy="2914050"/>
          </a:xfrm>
          <a:prstGeom prst="rect">
            <a:avLst/>
          </a:prstGeom>
          <a:noFill/>
        </p:spPr>
      </p:pic>
      <p:pic>
        <p:nvPicPr>
          <p:cNvPr id="3076" name="Picture 4" descr="E:\4 ноября\1730869071641.jpg"/>
          <p:cNvPicPr>
            <a:picLocks noChangeAspect="1" noChangeArrowheads="1"/>
          </p:cNvPicPr>
          <p:nvPr/>
        </p:nvPicPr>
        <p:blipFill>
          <a:blip r:embed="rId5"/>
          <a:srcRect t="37035" b="6091"/>
          <a:stretch>
            <a:fillRect/>
          </a:stretch>
        </p:blipFill>
        <p:spPr bwMode="auto">
          <a:xfrm>
            <a:off x="2339752" y="692696"/>
            <a:ext cx="6624736" cy="2825847"/>
          </a:xfrm>
          <a:prstGeom prst="rect">
            <a:avLst/>
          </a:prstGeom>
          <a:noFill/>
        </p:spPr>
      </p:pic>
      <p:pic>
        <p:nvPicPr>
          <p:cNvPr id="3077" name="Picture 5" descr="E:\4 ноября\-5285231169723559961_121.jpg"/>
          <p:cNvPicPr>
            <a:picLocks noChangeAspect="1" noChangeArrowheads="1"/>
          </p:cNvPicPr>
          <p:nvPr/>
        </p:nvPicPr>
        <p:blipFill>
          <a:blip r:embed="rId6"/>
          <a:srcRect l="5595" t="24245" r="6284"/>
          <a:stretch>
            <a:fillRect/>
          </a:stretch>
        </p:blipFill>
        <p:spPr bwMode="auto">
          <a:xfrm>
            <a:off x="5076056" y="4005064"/>
            <a:ext cx="3888432" cy="26207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145906523"/>
      </p:ext>
    </p:extLst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 descr="https://avatars.mds.yandex.net/i?id=82adbe1893a3b6938ee2ea66fb493bf961cccdd6-10105039-images-thumbs&amp;n=1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75022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88641"/>
            <a:ext cx="8062664" cy="576063"/>
          </a:xfrm>
        </p:spPr>
        <p:txBody>
          <a:bodyPr>
            <a:normAutofit/>
          </a:bodyPr>
          <a:lstStyle/>
          <a:p>
            <a:r>
              <a:rPr lang="ru-RU" sz="2400" b="1" i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«День народов среднего Урала»</a:t>
            </a:r>
            <a:endParaRPr lang="ru-RU" sz="2400" b="1" i="1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259632" y="1052736"/>
            <a:ext cx="2808312" cy="2128093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5433165" y="3851174"/>
            <a:ext cx="2739235" cy="2632102"/>
          </a:xfrm>
          <a:prstGeom prst="rect">
            <a:avLst/>
          </a:prstGeom>
          <a:noFill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5148064" y="908720"/>
            <a:ext cx="3532832" cy="2661791"/>
          </a:xfrm>
          <a:prstGeom prst="rect">
            <a:avLst/>
          </a:prstGeom>
          <a:noFill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611560" y="3356992"/>
            <a:ext cx="4116710" cy="3306964"/>
          </a:xfrm>
          <a:prstGeom prst="rect">
            <a:avLst/>
          </a:prstGeom>
          <a:noFill/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43</Paragraphs>
  <Slides>15</Slides>
  <Notes>0</Notes>
  <TotalTime>362</TotalTime>
  <HiddenSlides>0</HiddenSlides>
  <MMClips>0</MMClips>
  <ScaleCrop>0</ScaleCrop>
  <HeadingPairs>
    <vt:vector baseType="variant" size="6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baseType="lpstr" size="19">
      <vt:lpstr>Arial</vt:lpstr>
      <vt:lpstr>Calibri</vt:lpstr>
      <vt:lpstr>Times New Roman</vt:lpstr>
      <vt:lpstr>Тема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«Праздник русского валенка»</vt:lpstr>
      <vt:lpstr>«В гости к Марье – Искуснице»</vt:lpstr>
      <vt:lpstr>«Праздник русского платка»</vt:lpstr>
      <vt:lpstr>«Матрёшки наши – нету краше. Все такие ладные: яркие, нарядные!»</vt:lpstr>
      <vt:lpstr>«Побывали мы на ярмарке!»</vt:lpstr>
      <vt:lpstr>«День народного единства»</vt:lpstr>
      <vt:lpstr>«День народов среднего Урала»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Слайд 1</dc:title>
  <dc:creator>Любовь</dc:creator>
  <cp:lastModifiedBy>Galina Popova</cp:lastModifiedBy>
  <cp:revision>23</cp:revision>
  <dcterms:created xsi:type="dcterms:W3CDTF">2025-11-14T07:08:35Z</dcterms:created>
  <dcterms:modified xsi:type="dcterms:W3CDTF">2025-11-19T07:52:45Z</dcterms:modified>
</cp:coreProperties>
</file>